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 Thin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Roboto Mono Light"/>
      <p:regular r:id="rId52"/>
      <p:bold r:id="rId53"/>
      <p:italic r:id="rId54"/>
      <p:boldItalic r:id="rId55"/>
    </p:embeddedFont>
    <p:embeddedFont>
      <p:font typeface="Roboto Light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regular.fntdata"/><Relationship Id="rId42" Type="http://schemas.openxmlformats.org/officeDocument/2006/relationships/font" Target="fonts/RobotoThin-italic.fntdata"/><Relationship Id="rId41" Type="http://schemas.openxmlformats.org/officeDocument/2006/relationships/font" Target="fonts/RobotoThin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Thin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5.xml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RobotoMonoLight-bold.fntdata"/><Relationship Id="rId52" Type="http://schemas.openxmlformats.org/officeDocument/2006/relationships/font" Target="fonts/RobotoMonoLight-regular.fntdata"/><Relationship Id="rId11" Type="http://schemas.openxmlformats.org/officeDocument/2006/relationships/slide" Target="slides/slide6.xml"/><Relationship Id="rId55" Type="http://schemas.openxmlformats.org/officeDocument/2006/relationships/font" Target="fonts/RobotoMon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Light-italic.fntdata"/><Relationship Id="rId13" Type="http://schemas.openxmlformats.org/officeDocument/2006/relationships/slide" Target="slides/slide8.xml"/><Relationship Id="rId57" Type="http://schemas.openxmlformats.org/officeDocument/2006/relationships/font" Target="fonts/RobotoLight-bold.fntdata"/><Relationship Id="rId12" Type="http://schemas.openxmlformats.org/officeDocument/2006/relationships/slide" Target="slides/slide7.xml"/><Relationship Id="rId56" Type="http://schemas.openxmlformats.org/officeDocument/2006/relationships/font" Target="fonts/RobotoLight-regular.fntdata"/><Relationship Id="rId15" Type="http://schemas.openxmlformats.org/officeDocument/2006/relationships/slide" Target="slides/slide10.xml"/><Relationship Id="rId59" Type="http://schemas.openxmlformats.org/officeDocument/2006/relationships/font" Target="fonts/Roboto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558cf0e5b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558cf0e5b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Recreated Diagram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58cf0e5b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58cf0e5b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Recreated Diagram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58cf0e5b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58cf0e5b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58cf0e5b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58cf0e5b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Recreated Diagram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58cf0e5b4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58cf0e5b4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58cf0e5b4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558cf0e5b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558cf0e5b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558cf0e5b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58cf0e5b4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58cf0e5b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58cf0e5b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58cf0e5b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558cf0e5b4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558cf0e5b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58cf0e5b4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58cf0e5b4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558cf0e5b4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558cf0e5b4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5590494ee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5590494ee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55ff8291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55ff8291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Recreated Diagram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590494e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590494e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5590494ee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5590494ee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590494e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5590494e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590494ee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590494ee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5590494ee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5590494ee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5590494ee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5590494ee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558cf0e5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558cf0e5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5590494ee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5590494ee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5590494ee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5590494ee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5590494ee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5590494ee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590494ee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590494ee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590494ee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590494ee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58cf0e5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58cf0e5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4cd15a30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4cd15a30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58cf0e5b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58cf0e5b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558cf0e5b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558cf0e5b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Recreated </a:t>
            </a:r>
            <a:r>
              <a:rPr lang="en"/>
              <a:t>diagram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58cf0e5b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58cf0e5b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58cf0e5b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58cf0e5b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83.png"/><Relationship Id="rId4" Type="http://schemas.openxmlformats.org/officeDocument/2006/relationships/image" Target="../media/image9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83.png"/><Relationship Id="rId4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7.png"/><Relationship Id="rId4" Type="http://schemas.openxmlformats.org/officeDocument/2006/relationships/image" Target="../media/image8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2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44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Relationship Id="rId4" Type="http://schemas.openxmlformats.org/officeDocument/2006/relationships/image" Target="../media/image51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49.png"/><Relationship Id="rId4" Type="http://schemas.openxmlformats.org/officeDocument/2006/relationships/image" Target="../media/image57.png"/><Relationship Id="rId5" Type="http://schemas.openxmlformats.org/officeDocument/2006/relationships/image" Target="../media/image69.png"/><Relationship Id="rId6" Type="http://schemas.openxmlformats.org/officeDocument/2006/relationships/image" Target="../media/image55.png"/><Relationship Id="rId7" Type="http://schemas.openxmlformats.org/officeDocument/2006/relationships/image" Target="../media/image5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8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72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Relationship Id="rId8" Type="http://schemas.openxmlformats.org/officeDocument/2006/relationships/image" Target="../media/image6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62.png"/><Relationship Id="rId4" Type="http://schemas.openxmlformats.org/officeDocument/2006/relationships/image" Target="../media/image78.png"/><Relationship Id="rId5" Type="http://schemas.openxmlformats.org/officeDocument/2006/relationships/image" Target="../media/image85.png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8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5" Type="http://schemas.openxmlformats.org/officeDocument/2006/relationships/image" Target="../media/image79.png"/><Relationship Id="rId6" Type="http://schemas.openxmlformats.org/officeDocument/2006/relationships/image" Target="../media/image7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91.png"/><Relationship Id="rId5" Type="http://schemas.openxmlformats.org/officeDocument/2006/relationships/image" Target="../media/image86.png"/><Relationship Id="rId6" Type="http://schemas.openxmlformats.org/officeDocument/2006/relationships/image" Target="../media/image98.png"/><Relationship Id="rId7" Type="http://schemas.openxmlformats.org/officeDocument/2006/relationships/image" Target="../media/image84.png"/><Relationship Id="rId8" Type="http://schemas.openxmlformats.org/officeDocument/2006/relationships/image" Target="../media/image8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92.png"/><Relationship Id="rId5" Type="http://schemas.openxmlformats.org/officeDocument/2006/relationships/image" Target="../media/image88.png"/><Relationship Id="rId6" Type="http://schemas.openxmlformats.org/officeDocument/2006/relationships/image" Target="../media/image96.png"/><Relationship Id="rId7" Type="http://schemas.openxmlformats.org/officeDocument/2006/relationships/image" Target="../media/image94.png"/><Relationship Id="rId8" Type="http://schemas.openxmlformats.org/officeDocument/2006/relationships/image" Target="../media/image8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2.png"/><Relationship Id="rId4" Type="http://schemas.openxmlformats.org/officeDocument/2006/relationships/image" Target="../media/image97.png"/><Relationship Id="rId5" Type="http://schemas.openxmlformats.org/officeDocument/2006/relationships/image" Target="../media/image1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0.png"/><Relationship Id="rId4" Type="http://schemas.openxmlformats.org/officeDocument/2006/relationships/image" Target="../media/image97.png"/><Relationship Id="rId5" Type="http://schemas.openxmlformats.org/officeDocument/2006/relationships/image" Target="../media/image10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Cryptography Day 2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755725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Asymmetric Cryptography and Digital Signature</a:t>
            </a:r>
            <a:endParaRPr sz="2400"/>
          </a:p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Ciphers in Stream Mode</a:t>
            </a:r>
            <a:endParaRPr/>
          </a:p>
        </p:txBody>
      </p:sp>
      <p:sp>
        <p:nvSpPr>
          <p:cNvPr id="1144" name="Google Shape;1144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data into chunks equal to the </a:t>
            </a:r>
            <a:r>
              <a:rPr lang="en"/>
              <a:t>algorithm</a:t>
            </a:r>
            <a:r>
              <a:rPr lang="en"/>
              <a:t> block size, encrypt each block, and concatenate the results. </a:t>
            </a:r>
            <a:endParaRPr/>
          </a:p>
        </p:txBody>
      </p:sp>
      <p:sp>
        <p:nvSpPr>
          <p:cNvPr id="1145" name="Google Shape;1145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2"/>
          <p:cNvSpPr/>
          <p:nvPr/>
        </p:nvSpPr>
        <p:spPr>
          <a:xfrm>
            <a:off x="717475" y="1905675"/>
            <a:ext cx="2243100" cy="298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Plaintext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cxnSp>
        <p:nvCxnSpPr>
          <p:cNvPr id="1147" name="Google Shape;1147;p62"/>
          <p:cNvCxnSpPr>
            <a:stCxn id="1146" idx="3"/>
            <a:endCxn id="1148" idx="0"/>
          </p:cNvCxnSpPr>
          <p:nvPr/>
        </p:nvCxnSpPr>
        <p:spPr>
          <a:xfrm>
            <a:off x="1801750" y="2203875"/>
            <a:ext cx="93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9" name="Google Shape;1149;p62"/>
          <p:cNvSpPr/>
          <p:nvPr/>
        </p:nvSpPr>
        <p:spPr>
          <a:xfrm>
            <a:off x="717475" y="3847125"/>
            <a:ext cx="2243100" cy="298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Ciphertext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cxnSp>
        <p:nvCxnSpPr>
          <p:cNvPr id="1150" name="Google Shape;1150;p62"/>
          <p:cNvCxnSpPr>
            <a:stCxn id="1148" idx="2"/>
            <a:endCxn id="1149" idx="1"/>
          </p:cNvCxnSpPr>
          <p:nvPr/>
        </p:nvCxnSpPr>
        <p:spPr>
          <a:xfrm flipH="1">
            <a:off x="1801750" y="3354150"/>
            <a:ext cx="9300" cy="5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8" name="Google Shape;1148;p62"/>
          <p:cNvSpPr/>
          <p:nvPr/>
        </p:nvSpPr>
        <p:spPr>
          <a:xfrm>
            <a:off x="1092700" y="2696850"/>
            <a:ext cx="14367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Block Cipher Encryption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(Key)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2"/>
          <p:cNvSpPr/>
          <p:nvPr/>
        </p:nvSpPr>
        <p:spPr>
          <a:xfrm>
            <a:off x="2960575" y="1905663"/>
            <a:ext cx="2243100" cy="298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Plaintext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cxnSp>
        <p:nvCxnSpPr>
          <p:cNvPr id="1152" name="Google Shape;1152;p62"/>
          <p:cNvCxnSpPr>
            <a:stCxn id="1151" idx="3"/>
            <a:endCxn id="1153" idx="0"/>
          </p:cNvCxnSpPr>
          <p:nvPr/>
        </p:nvCxnSpPr>
        <p:spPr>
          <a:xfrm>
            <a:off x="4044850" y="2203863"/>
            <a:ext cx="93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4" name="Google Shape;1154;p62"/>
          <p:cNvSpPr/>
          <p:nvPr/>
        </p:nvSpPr>
        <p:spPr>
          <a:xfrm>
            <a:off x="2987625" y="3847113"/>
            <a:ext cx="2243100" cy="298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Ciphertext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cxnSp>
        <p:nvCxnSpPr>
          <p:cNvPr id="1155" name="Google Shape;1155;p62"/>
          <p:cNvCxnSpPr>
            <a:stCxn id="1153" idx="2"/>
            <a:endCxn id="1154" idx="1"/>
          </p:cNvCxnSpPr>
          <p:nvPr/>
        </p:nvCxnSpPr>
        <p:spPr>
          <a:xfrm>
            <a:off x="4054150" y="3354138"/>
            <a:ext cx="17700" cy="5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3" name="Google Shape;1153;p62"/>
          <p:cNvSpPr/>
          <p:nvPr/>
        </p:nvSpPr>
        <p:spPr>
          <a:xfrm>
            <a:off x="3335800" y="2696838"/>
            <a:ext cx="14367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Block Cipher Encryption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(Key)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2"/>
          <p:cNvSpPr/>
          <p:nvPr/>
        </p:nvSpPr>
        <p:spPr>
          <a:xfrm>
            <a:off x="5257775" y="1905663"/>
            <a:ext cx="2243100" cy="298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Plaintext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cxnSp>
        <p:nvCxnSpPr>
          <p:cNvPr id="1157" name="Google Shape;1157;p62"/>
          <p:cNvCxnSpPr>
            <a:stCxn id="1156" idx="3"/>
            <a:endCxn id="1158" idx="0"/>
          </p:cNvCxnSpPr>
          <p:nvPr/>
        </p:nvCxnSpPr>
        <p:spPr>
          <a:xfrm>
            <a:off x="6342050" y="2203863"/>
            <a:ext cx="930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9" name="Google Shape;1159;p62"/>
          <p:cNvSpPr/>
          <p:nvPr/>
        </p:nvSpPr>
        <p:spPr>
          <a:xfrm>
            <a:off x="5284825" y="3847113"/>
            <a:ext cx="2243100" cy="2982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Ciphertext 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cxnSp>
        <p:nvCxnSpPr>
          <p:cNvPr id="1160" name="Google Shape;1160;p62"/>
          <p:cNvCxnSpPr>
            <a:stCxn id="1158" idx="2"/>
            <a:endCxn id="1159" idx="1"/>
          </p:cNvCxnSpPr>
          <p:nvPr/>
        </p:nvCxnSpPr>
        <p:spPr>
          <a:xfrm>
            <a:off x="6351350" y="3354138"/>
            <a:ext cx="17700" cy="5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8" name="Google Shape;1158;p62"/>
          <p:cNvSpPr/>
          <p:nvPr/>
        </p:nvSpPr>
        <p:spPr>
          <a:xfrm>
            <a:off x="5633000" y="2696838"/>
            <a:ext cx="1436700" cy="65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Block Cipher Encryption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(Key)</a:t>
            </a:r>
            <a:endParaRPr sz="12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Ciphers</a:t>
            </a:r>
            <a:endParaRPr/>
          </a:p>
        </p:txBody>
      </p:sp>
      <p:sp>
        <p:nvSpPr>
          <p:cNvPr id="1166" name="Google Shape;1166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3"/>
          <p:cNvSpPr/>
          <p:nvPr/>
        </p:nvSpPr>
        <p:spPr>
          <a:xfrm>
            <a:off x="3032784" y="1562449"/>
            <a:ext cx="260100" cy="411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1168" name="Google Shape;1168;p63"/>
          <p:cNvSpPr/>
          <p:nvPr/>
        </p:nvSpPr>
        <p:spPr>
          <a:xfrm>
            <a:off x="3292717" y="1562449"/>
            <a:ext cx="260100" cy="411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1169" name="Google Shape;1169;p63"/>
          <p:cNvSpPr/>
          <p:nvPr/>
        </p:nvSpPr>
        <p:spPr>
          <a:xfrm>
            <a:off x="3552650" y="1562449"/>
            <a:ext cx="260100" cy="411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170" name="Google Shape;1170;p63"/>
          <p:cNvSpPr/>
          <p:nvPr/>
        </p:nvSpPr>
        <p:spPr>
          <a:xfrm>
            <a:off x="3812583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3"/>
          <p:cNvSpPr/>
          <p:nvPr/>
        </p:nvSpPr>
        <p:spPr>
          <a:xfrm>
            <a:off x="4072516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3"/>
          <p:cNvSpPr/>
          <p:nvPr/>
        </p:nvSpPr>
        <p:spPr>
          <a:xfrm>
            <a:off x="4332449" y="1562449"/>
            <a:ext cx="260100" cy="411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1173" name="Google Shape;1173;p63"/>
          <p:cNvSpPr/>
          <p:nvPr/>
        </p:nvSpPr>
        <p:spPr>
          <a:xfrm>
            <a:off x="4592381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3"/>
          <p:cNvSpPr/>
          <p:nvPr/>
        </p:nvSpPr>
        <p:spPr>
          <a:xfrm>
            <a:off x="4852314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3"/>
          <p:cNvSpPr/>
          <p:nvPr/>
        </p:nvSpPr>
        <p:spPr>
          <a:xfrm>
            <a:off x="5112247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3"/>
          <p:cNvSpPr/>
          <p:nvPr/>
        </p:nvSpPr>
        <p:spPr>
          <a:xfrm>
            <a:off x="5372180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3"/>
          <p:cNvSpPr/>
          <p:nvPr/>
        </p:nvSpPr>
        <p:spPr>
          <a:xfrm>
            <a:off x="5632113" y="1562449"/>
            <a:ext cx="260100" cy="411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1178" name="Google Shape;1178;p63"/>
          <p:cNvSpPr/>
          <p:nvPr/>
        </p:nvSpPr>
        <p:spPr>
          <a:xfrm>
            <a:off x="5892046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3"/>
          <p:cNvSpPr/>
          <p:nvPr/>
        </p:nvSpPr>
        <p:spPr>
          <a:xfrm>
            <a:off x="6151978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3"/>
          <p:cNvSpPr/>
          <p:nvPr/>
        </p:nvSpPr>
        <p:spPr>
          <a:xfrm>
            <a:off x="6411911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3"/>
          <p:cNvSpPr/>
          <p:nvPr/>
        </p:nvSpPr>
        <p:spPr>
          <a:xfrm>
            <a:off x="6671844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3"/>
          <p:cNvSpPr/>
          <p:nvPr/>
        </p:nvSpPr>
        <p:spPr>
          <a:xfrm>
            <a:off x="6931777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3"/>
          <p:cNvSpPr/>
          <p:nvPr/>
        </p:nvSpPr>
        <p:spPr>
          <a:xfrm>
            <a:off x="7191710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3"/>
          <p:cNvSpPr/>
          <p:nvPr/>
        </p:nvSpPr>
        <p:spPr>
          <a:xfrm>
            <a:off x="7451642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3"/>
          <p:cNvSpPr/>
          <p:nvPr/>
        </p:nvSpPr>
        <p:spPr>
          <a:xfrm>
            <a:off x="7711575" y="156244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86" name="Google Shape;1186;p63"/>
          <p:cNvSpPr/>
          <p:nvPr/>
        </p:nvSpPr>
        <p:spPr>
          <a:xfrm>
            <a:off x="2252986" y="2595455"/>
            <a:ext cx="260100" cy="411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</a:t>
            </a:r>
            <a:endParaRPr/>
          </a:p>
        </p:txBody>
      </p:sp>
      <p:sp>
        <p:nvSpPr>
          <p:cNvPr id="1187" name="Google Shape;1187;p63"/>
          <p:cNvSpPr/>
          <p:nvPr/>
        </p:nvSpPr>
        <p:spPr>
          <a:xfrm>
            <a:off x="2512919" y="2595455"/>
            <a:ext cx="260100" cy="411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1188" name="Google Shape;1188;p63"/>
          <p:cNvSpPr/>
          <p:nvPr/>
        </p:nvSpPr>
        <p:spPr>
          <a:xfrm>
            <a:off x="2772852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3"/>
          <p:cNvSpPr/>
          <p:nvPr/>
        </p:nvSpPr>
        <p:spPr>
          <a:xfrm>
            <a:off x="3032784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3"/>
          <p:cNvSpPr/>
          <p:nvPr/>
        </p:nvSpPr>
        <p:spPr>
          <a:xfrm>
            <a:off x="3292717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3"/>
          <p:cNvSpPr/>
          <p:nvPr/>
        </p:nvSpPr>
        <p:spPr>
          <a:xfrm>
            <a:off x="3552650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3"/>
          <p:cNvSpPr/>
          <p:nvPr/>
        </p:nvSpPr>
        <p:spPr>
          <a:xfrm>
            <a:off x="3812583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3"/>
          <p:cNvSpPr/>
          <p:nvPr/>
        </p:nvSpPr>
        <p:spPr>
          <a:xfrm>
            <a:off x="4072516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3"/>
          <p:cNvSpPr/>
          <p:nvPr/>
        </p:nvSpPr>
        <p:spPr>
          <a:xfrm>
            <a:off x="4332449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3"/>
          <p:cNvSpPr/>
          <p:nvPr/>
        </p:nvSpPr>
        <p:spPr>
          <a:xfrm>
            <a:off x="4592381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3"/>
          <p:cNvSpPr/>
          <p:nvPr/>
        </p:nvSpPr>
        <p:spPr>
          <a:xfrm>
            <a:off x="4852314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3"/>
          <p:cNvSpPr/>
          <p:nvPr/>
        </p:nvSpPr>
        <p:spPr>
          <a:xfrm>
            <a:off x="5112247" y="2595455"/>
            <a:ext cx="260100" cy="411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198" name="Google Shape;1198;p63"/>
          <p:cNvSpPr/>
          <p:nvPr/>
        </p:nvSpPr>
        <p:spPr>
          <a:xfrm>
            <a:off x="5372180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3"/>
          <p:cNvSpPr/>
          <p:nvPr/>
        </p:nvSpPr>
        <p:spPr>
          <a:xfrm>
            <a:off x="5632113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63"/>
          <p:cNvSpPr/>
          <p:nvPr/>
        </p:nvSpPr>
        <p:spPr>
          <a:xfrm>
            <a:off x="5892046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63"/>
          <p:cNvSpPr/>
          <p:nvPr/>
        </p:nvSpPr>
        <p:spPr>
          <a:xfrm>
            <a:off x="6151978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63"/>
          <p:cNvSpPr/>
          <p:nvPr/>
        </p:nvSpPr>
        <p:spPr>
          <a:xfrm>
            <a:off x="6411911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63"/>
          <p:cNvSpPr/>
          <p:nvPr/>
        </p:nvSpPr>
        <p:spPr>
          <a:xfrm>
            <a:off x="6671844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63"/>
          <p:cNvSpPr/>
          <p:nvPr/>
        </p:nvSpPr>
        <p:spPr>
          <a:xfrm>
            <a:off x="6931777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63"/>
          <p:cNvSpPr/>
          <p:nvPr/>
        </p:nvSpPr>
        <p:spPr>
          <a:xfrm>
            <a:off x="7191710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3"/>
          <p:cNvSpPr/>
          <p:nvPr/>
        </p:nvSpPr>
        <p:spPr>
          <a:xfrm>
            <a:off x="7451642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63"/>
          <p:cNvSpPr/>
          <p:nvPr/>
        </p:nvSpPr>
        <p:spPr>
          <a:xfrm>
            <a:off x="7711575" y="2595455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08" name="Google Shape;1208;p63"/>
          <p:cNvSpPr/>
          <p:nvPr/>
        </p:nvSpPr>
        <p:spPr>
          <a:xfrm>
            <a:off x="2252986" y="3691679"/>
            <a:ext cx="260100" cy="411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</a:t>
            </a:r>
            <a:endParaRPr/>
          </a:p>
        </p:txBody>
      </p:sp>
      <p:sp>
        <p:nvSpPr>
          <p:cNvPr id="1209" name="Google Shape;1209;p63"/>
          <p:cNvSpPr/>
          <p:nvPr/>
        </p:nvSpPr>
        <p:spPr>
          <a:xfrm>
            <a:off x="2512919" y="3691679"/>
            <a:ext cx="260100" cy="411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1210" name="Google Shape;1210;p63"/>
          <p:cNvSpPr/>
          <p:nvPr/>
        </p:nvSpPr>
        <p:spPr>
          <a:xfrm>
            <a:off x="2772852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63"/>
          <p:cNvSpPr/>
          <p:nvPr/>
        </p:nvSpPr>
        <p:spPr>
          <a:xfrm>
            <a:off x="3032784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3"/>
          <p:cNvSpPr/>
          <p:nvPr/>
        </p:nvSpPr>
        <p:spPr>
          <a:xfrm>
            <a:off x="3292717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63"/>
          <p:cNvSpPr/>
          <p:nvPr/>
        </p:nvSpPr>
        <p:spPr>
          <a:xfrm>
            <a:off x="3552650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3"/>
          <p:cNvSpPr/>
          <p:nvPr/>
        </p:nvSpPr>
        <p:spPr>
          <a:xfrm>
            <a:off x="3812583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63"/>
          <p:cNvSpPr/>
          <p:nvPr/>
        </p:nvSpPr>
        <p:spPr>
          <a:xfrm>
            <a:off x="4072516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3"/>
          <p:cNvSpPr/>
          <p:nvPr/>
        </p:nvSpPr>
        <p:spPr>
          <a:xfrm>
            <a:off x="4332449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63"/>
          <p:cNvSpPr/>
          <p:nvPr/>
        </p:nvSpPr>
        <p:spPr>
          <a:xfrm>
            <a:off x="4592381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63"/>
          <p:cNvSpPr/>
          <p:nvPr/>
        </p:nvSpPr>
        <p:spPr>
          <a:xfrm>
            <a:off x="4852314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63"/>
          <p:cNvSpPr/>
          <p:nvPr/>
        </p:nvSpPr>
        <p:spPr>
          <a:xfrm>
            <a:off x="5372180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63"/>
          <p:cNvSpPr/>
          <p:nvPr/>
        </p:nvSpPr>
        <p:spPr>
          <a:xfrm>
            <a:off x="5632113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63"/>
          <p:cNvSpPr/>
          <p:nvPr/>
        </p:nvSpPr>
        <p:spPr>
          <a:xfrm>
            <a:off x="5892046" y="3691679"/>
            <a:ext cx="260100" cy="411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222" name="Google Shape;1222;p63"/>
          <p:cNvSpPr/>
          <p:nvPr/>
        </p:nvSpPr>
        <p:spPr>
          <a:xfrm>
            <a:off x="6151978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63"/>
          <p:cNvSpPr/>
          <p:nvPr/>
        </p:nvSpPr>
        <p:spPr>
          <a:xfrm>
            <a:off x="6411911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63"/>
          <p:cNvSpPr/>
          <p:nvPr/>
        </p:nvSpPr>
        <p:spPr>
          <a:xfrm>
            <a:off x="6671844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63"/>
          <p:cNvSpPr/>
          <p:nvPr/>
        </p:nvSpPr>
        <p:spPr>
          <a:xfrm>
            <a:off x="6931777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63"/>
          <p:cNvSpPr/>
          <p:nvPr/>
        </p:nvSpPr>
        <p:spPr>
          <a:xfrm>
            <a:off x="7191710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3"/>
          <p:cNvSpPr/>
          <p:nvPr/>
        </p:nvSpPr>
        <p:spPr>
          <a:xfrm>
            <a:off x="7451642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63"/>
          <p:cNvSpPr/>
          <p:nvPr/>
        </p:nvSpPr>
        <p:spPr>
          <a:xfrm>
            <a:off x="7711575" y="3691679"/>
            <a:ext cx="260100" cy="4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29" name="Google Shape;1229;p63"/>
          <p:cNvSpPr/>
          <p:nvPr/>
        </p:nvSpPr>
        <p:spPr>
          <a:xfrm>
            <a:off x="1993053" y="3688781"/>
            <a:ext cx="260100" cy="411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</a:t>
            </a:r>
            <a:endParaRPr/>
          </a:p>
        </p:txBody>
      </p:sp>
      <p:cxnSp>
        <p:nvCxnSpPr>
          <p:cNvPr id="1230" name="Google Shape;1230;p63"/>
          <p:cNvCxnSpPr>
            <a:stCxn id="1167" idx="1"/>
            <a:endCxn id="1231" idx="0"/>
          </p:cNvCxnSpPr>
          <p:nvPr/>
        </p:nvCxnSpPr>
        <p:spPr>
          <a:xfrm flipH="1">
            <a:off x="1314384" y="1768099"/>
            <a:ext cx="1718400" cy="872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2" name="Google Shape;1232;p63"/>
          <p:cNvCxnSpPr>
            <a:stCxn id="1229" idx="1"/>
            <a:endCxn id="1231" idx="4"/>
          </p:cNvCxnSpPr>
          <p:nvPr/>
        </p:nvCxnSpPr>
        <p:spPr>
          <a:xfrm rot="10800000">
            <a:off x="1314153" y="2961431"/>
            <a:ext cx="678900" cy="933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1" name="Google Shape;1231;p63"/>
          <p:cNvSpPr/>
          <p:nvPr/>
        </p:nvSpPr>
        <p:spPr>
          <a:xfrm>
            <a:off x="1155599" y="2640550"/>
            <a:ext cx="317400" cy="321000"/>
          </a:xfrm>
          <a:prstGeom prst="flowChartOr">
            <a:avLst/>
          </a:prstGeom>
          <a:solidFill>
            <a:srgbClr val="FFFFFF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3" name="Google Shape;1233;p63"/>
          <p:cNvCxnSpPr>
            <a:stCxn id="1186" idx="1"/>
            <a:endCxn id="1231" idx="6"/>
          </p:cNvCxnSpPr>
          <p:nvPr/>
        </p:nvCxnSpPr>
        <p:spPr>
          <a:xfrm rot="10800000">
            <a:off x="1472986" y="2801105"/>
            <a:ext cx="7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4" name="Google Shape;1234;p63"/>
          <p:cNvSpPr/>
          <p:nvPr/>
        </p:nvSpPr>
        <p:spPr>
          <a:xfrm>
            <a:off x="3292694" y="2281011"/>
            <a:ext cx="260100" cy="255900"/>
          </a:xfrm>
          <a:prstGeom prst="flowChartOr">
            <a:avLst/>
          </a:prstGeom>
          <a:solidFill>
            <a:srgbClr val="FFFFFF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63"/>
          <p:cNvSpPr/>
          <p:nvPr/>
        </p:nvSpPr>
        <p:spPr>
          <a:xfrm>
            <a:off x="3812583" y="2281011"/>
            <a:ext cx="260100" cy="255900"/>
          </a:xfrm>
          <a:prstGeom prst="flowChartOr">
            <a:avLst/>
          </a:prstGeom>
          <a:solidFill>
            <a:srgbClr val="FFFFFF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63"/>
          <p:cNvSpPr/>
          <p:nvPr/>
        </p:nvSpPr>
        <p:spPr>
          <a:xfrm>
            <a:off x="4332472" y="2281011"/>
            <a:ext cx="260100" cy="255900"/>
          </a:xfrm>
          <a:prstGeom prst="flowChartOr">
            <a:avLst/>
          </a:prstGeom>
          <a:solidFill>
            <a:srgbClr val="FFFFFF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63"/>
          <p:cNvSpPr/>
          <p:nvPr/>
        </p:nvSpPr>
        <p:spPr>
          <a:xfrm>
            <a:off x="2512919" y="3327680"/>
            <a:ext cx="260100" cy="255900"/>
          </a:xfrm>
          <a:prstGeom prst="flowChartOr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63"/>
          <p:cNvSpPr/>
          <p:nvPr/>
        </p:nvSpPr>
        <p:spPr>
          <a:xfrm>
            <a:off x="2252986" y="4359008"/>
            <a:ext cx="260100" cy="255900"/>
          </a:xfrm>
          <a:prstGeom prst="flowChartOr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9" name="Google Shape;1239;p63"/>
          <p:cNvCxnSpPr>
            <a:stCxn id="1186" idx="2"/>
            <a:endCxn id="1237" idx="2"/>
          </p:cNvCxnSpPr>
          <p:nvPr/>
        </p:nvCxnSpPr>
        <p:spPr>
          <a:xfrm flipH="1" rot="-5400000">
            <a:off x="2223586" y="3166205"/>
            <a:ext cx="448800" cy="129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0" name="Google Shape;1240;p63"/>
          <p:cNvCxnSpPr>
            <a:stCxn id="1187" idx="2"/>
            <a:endCxn id="1237" idx="0"/>
          </p:cNvCxnSpPr>
          <p:nvPr/>
        </p:nvCxnSpPr>
        <p:spPr>
          <a:xfrm flipH="1" rot="-5400000">
            <a:off x="2482769" y="3166955"/>
            <a:ext cx="321000" cy="6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1" name="Google Shape;1241;p63"/>
          <p:cNvCxnSpPr>
            <a:stCxn id="1237" idx="6"/>
            <a:endCxn id="1207" idx="3"/>
          </p:cNvCxnSpPr>
          <p:nvPr/>
        </p:nvCxnSpPr>
        <p:spPr>
          <a:xfrm flipH="1" rot="10800000">
            <a:off x="2773019" y="2801030"/>
            <a:ext cx="5198700" cy="654600"/>
          </a:xfrm>
          <a:prstGeom prst="bentConnector3">
            <a:avLst>
              <a:gd fmla="val 1042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2" name="Google Shape;1242;p63"/>
          <p:cNvCxnSpPr>
            <a:stCxn id="1229" idx="2"/>
            <a:endCxn id="1238" idx="2"/>
          </p:cNvCxnSpPr>
          <p:nvPr/>
        </p:nvCxnSpPr>
        <p:spPr>
          <a:xfrm flipH="1" rot="-5400000">
            <a:off x="1994553" y="4228631"/>
            <a:ext cx="387000" cy="129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3" name="Google Shape;1243;p63"/>
          <p:cNvSpPr/>
          <p:nvPr/>
        </p:nvSpPr>
        <p:spPr>
          <a:xfrm>
            <a:off x="2830607" y="4359008"/>
            <a:ext cx="260100" cy="255900"/>
          </a:xfrm>
          <a:prstGeom prst="flowChartOr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4" name="Google Shape;1244;p63"/>
          <p:cNvCxnSpPr>
            <a:stCxn id="1208" idx="2"/>
          </p:cNvCxnSpPr>
          <p:nvPr/>
        </p:nvCxnSpPr>
        <p:spPr>
          <a:xfrm flipH="1" rot="-5400000">
            <a:off x="2249536" y="4236479"/>
            <a:ext cx="267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5" name="Google Shape;1245;p63"/>
          <p:cNvCxnSpPr>
            <a:stCxn id="1209" idx="2"/>
            <a:endCxn id="1243" idx="0"/>
          </p:cNvCxnSpPr>
          <p:nvPr/>
        </p:nvCxnSpPr>
        <p:spPr>
          <a:xfrm flipH="1" rot="-5400000">
            <a:off x="2673869" y="4072079"/>
            <a:ext cx="255900" cy="3177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6" name="Google Shape;1246;p63"/>
          <p:cNvSpPr/>
          <p:nvPr/>
        </p:nvSpPr>
        <p:spPr>
          <a:xfrm>
            <a:off x="5892046" y="4353517"/>
            <a:ext cx="260100" cy="267600"/>
          </a:xfrm>
          <a:prstGeom prst="flowChartOr">
            <a:avLst/>
          </a:prstGeom>
          <a:solidFill>
            <a:srgbClr val="FFFFFF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7" name="Google Shape;1247;p63"/>
          <p:cNvCxnSpPr>
            <a:endCxn id="1246" idx="0"/>
          </p:cNvCxnSpPr>
          <p:nvPr/>
        </p:nvCxnSpPr>
        <p:spPr>
          <a:xfrm flipH="1" rot="-5400000">
            <a:off x="5893846" y="4225267"/>
            <a:ext cx="255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8" name="Google Shape;1248;p63"/>
          <p:cNvCxnSpPr>
            <a:stCxn id="1246" idx="6"/>
            <a:endCxn id="1228" idx="3"/>
          </p:cNvCxnSpPr>
          <p:nvPr/>
        </p:nvCxnSpPr>
        <p:spPr>
          <a:xfrm flipH="1" rot="10800000">
            <a:off x="6152146" y="3897217"/>
            <a:ext cx="1819500" cy="590100"/>
          </a:xfrm>
          <a:prstGeom prst="bentConnector3">
            <a:avLst>
              <a:gd fmla="val 112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9" name="Google Shape;1249;p63"/>
          <p:cNvCxnSpPr>
            <a:stCxn id="1238" idx="6"/>
            <a:endCxn id="1243" idx="2"/>
          </p:cNvCxnSpPr>
          <p:nvPr/>
        </p:nvCxnSpPr>
        <p:spPr>
          <a:xfrm>
            <a:off x="2513086" y="4486958"/>
            <a:ext cx="3174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0" name="Google Shape;1250;p63"/>
          <p:cNvCxnSpPr>
            <a:stCxn id="1243" idx="6"/>
            <a:endCxn id="1246" idx="2"/>
          </p:cNvCxnSpPr>
          <p:nvPr/>
        </p:nvCxnSpPr>
        <p:spPr>
          <a:xfrm>
            <a:off x="3090707" y="4486958"/>
            <a:ext cx="2801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1" name="Google Shape;1251;p63"/>
          <p:cNvCxnSpPr>
            <a:stCxn id="1167" idx="2"/>
            <a:endCxn id="1234" idx="2"/>
          </p:cNvCxnSpPr>
          <p:nvPr/>
        </p:nvCxnSpPr>
        <p:spPr>
          <a:xfrm flipH="1" rot="-5400000">
            <a:off x="3010134" y="2126449"/>
            <a:ext cx="435300" cy="129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2" name="Google Shape;1252;p63"/>
          <p:cNvCxnSpPr>
            <a:stCxn id="1168" idx="2"/>
            <a:endCxn id="1234" idx="0"/>
          </p:cNvCxnSpPr>
          <p:nvPr/>
        </p:nvCxnSpPr>
        <p:spPr>
          <a:xfrm flipH="1" rot="-5400000">
            <a:off x="3269467" y="2127049"/>
            <a:ext cx="307200" cy="6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3" name="Google Shape;1253;p63"/>
          <p:cNvCxnSpPr>
            <a:stCxn id="1169" idx="2"/>
            <a:endCxn id="1235" idx="0"/>
          </p:cNvCxnSpPr>
          <p:nvPr/>
        </p:nvCxnSpPr>
        <p:spPr>
          <a:xfrm flipH="1" rot="-5400000">
            <a:off x="3659000" y="1997449"/>
            <a:ext cx="307200" cy="2598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4" name="Google Shape;1254;p63"/>
          <p:cNvCxnSpPr>
            <a:stCxn id="1172" idx="2"/>
            <a:endCxn id="1236" idx="0"/>
          </p:cNvCxnSpPr>
          <p:nvPr/>
        </p:nvCxnSpPr>
        <p:spPr>
          <a:xfrm flipH="1" rot="-5400000">
            <a:off x="4309199" y="2127049"/>
            <a:ext cx="307200" cy="6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5" name="Google Shape;1255;p63"/>
          <p:cNvCxnSpPr>
            <a:stCxn id="1234" idx="6"/>
            <a:endCxn id="1235" idx="2"/>
          </p:cNvCxnSpPr>
          <p:nvPr/>
        </p:nvCxnSpPr>
        <p:spPr>
          <a:xfrm>
            <a:off x="3552794" y="2408961"/>
            <a:ext cx="2598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6" name="Google Shape;1256;p63"/>
          <p:cNvCxnSpPr>
            <a:stCxn id="1235" idx="6"/>
            <a:endCxn id="1236" idx="2"/>
          </p:cNvCxnSpPr>
          <p:nvPr/>
        </p:nvCxnSpPr>
        <p:spPr>
          <a:xfrm>
            <a:off x="4072683" y="2408961"/>
            <a:ext cx="2598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7" name="Google Shape;1257;p63"/>
          <p:cNvCxnSpPr>
            <a:stCxn id="1236" idx="6"/>
            <a:endCxn id="1185" idx="3"/>
          </p:cNvCxnSpPr>
          <p:nvPr/>
        </p:nvCxnSpPr>
        <p:spPr>
          <a:xfrm flipH="1" rot="10800000">
            <a:off x="4592572" y="1768161"/>
            <a:ext cx="3379200" cy="640800"/>
          </a:xfrm>
          <a:prstGeom prst="bentConnector3">
            <a:avLst>
              <a:gd fmla="val 10646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8" name="Google Shape;1258;p63"/>
          <p:cNvCxnSpPr>
            <a:stCxn id="1231" idx="2"/>
          </p:cNvCxnSpPr>
          <p:nvPr/>
        </p:nvCxnSpPr>
        <p:spPr>
          <a:xfrm flipH="1">
            <a:off x="729299" y="2801050"/>
            <a:ext cx="4263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9" name="Google Shape;1259;p63"/>
          <p:cNvSpPr/>
          <p:nvPr/>
        </p:nvSpPr>
        <p:spPr>
          <a:xfrm>
            <a:off x="5112247" y="3688792"/>
            <a:ext cx="260100" cy="411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260" name="Google Shape;1260;p63"/>
          <p:cNvSpPr txBox="1"/>
          <p:nvPr/>
        </p:nvSpPr>
        <p:spPr>
          <a:xfrm>
            <a:off x="335550" y="775975"/>
            <a:ext cx="85149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Operates on individual bits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and uses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 key to generate a string of </a:t>
            </a: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pseudorandom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bits called a keystream.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6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Public-Key Cryptography</a:t>
            </a:r>
            <a:endParaRPr/>
          </a:p>
        </p:txBody>
      </p:sp>
      <p:sp>
        <p:nvSpPr>
          <p:cNvPr id="1266" name="Google Shape;1266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 Cryptography</a:t>
            </a:r>
            <a:endParaRPr/>
          </a:p>
        </p:txBody>
      </p:sp>
      <p:sp>
        <p:nvSpPr>
          <p:cNvPr id="1272" name="Google Shape;1272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65"/>
          <p:cNvSpPr/>
          <p:nvPr/>
        </p:nvSpPr>
        <p:spPr>
          <a:xfrm>
            <a:off x="1919325" y="1057913"/>
            <a:ext cx="1006800" cy="14391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Hello, Alice!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4" name="Google Shape;1274;p65"/>
          <p:cNvSpPr/>
          <p:nvPr/>
        </p:nvSpPr>
        <p:spPr>
          <a:xfrm>
            <a:off x="3822438" y="1289813"/>
            <a:ext cx="1509900" cy="975300"/>
          </a:xfrm>
          <a:prstGeom prst="frame">
            <a:avLst>
              <a:gd fmla="val 18271" name="adj1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Encrypt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75" name="Google Shape;1275;p65"/>
          <p:cNvSpPr/>
          <p:nvPr/>
        </p:nvSpPr>
        <p:spPr>
          <a:xfrm>
            <a:off x="6742650" y="2265125"/>
            <a:ext cx="1509900" cy="828300"/>
          </a:xfrm>
          <a:prstGeom prst="bevel">
            <a:avLst>
              <a:gd fmla="val 12500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6EB6957008E03CE4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76" name="Google Shape;12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75" y="1269850"/>
            <a:ext cx="1006800" cy="1015244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65"/>
          <p:cNvSpPr txBox="1"/>
          <p:nvPr/>
        </p:nvSpPr>
        <p:spPr>
          <a:xfrm>
            <a:off x="62925" y="2190425"/>
            <a:ext cx="1436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Bob sends: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78" name="Google Shape;127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50538">
            <a:off x="4689912" y="1873267"/>
            <a:ext cx="777037" cy="7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65"/>
          <p:cNvSpPr txBox="1"/>
          <p:nvPr/>
        </p:nvSpPr>
        <p:spPr>
          <a:xfrm>
            <a:off x="3560388" y="2310200"/>
            <a:ext cx="2034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Alice’s </a:t>
            </a:r>
            <a:r>
              <a:rPr lang="en" sz="1800">
                <a:solidFill>
                  <a:srgbClr val="6AA84F"/>
                </a:solidFill>
                <a:latin typeface="Roboto Medium"/>
                <a:ea typeface="Roboto Medium"/>
                <a:cs typeface="Roboto Medium"/>
                <a:sym typeface="Roboto Medium"/>
              </a:rPr>
              <a:t>Public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Key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80" name="Google Shape;1280;p65"/>
          <p:cNvSpPr/>
          <p:nvPr/>
        </p:nvSpPr>
        <p:spPr>
          <a:xfrm>
            <a:off x="5056950" y="3334100"/>
            <a:ext cx="1509900" cy="975300"/>
          </a:xfrm>
          <a:prstGeom prst="frame">
            <a:avLst>
              <a:gd fmla="val 18271" name="adj1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Decrypt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81" name="Google Shape;128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950538">
            <a:off x="4830200" y="3928054"/>
            <a:ext cx="777037" cy="7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65"/>
          <p:cNvSpPr txBox="1"/>
          <p:nvPr/>
        </p:nvSpPr>
        <p:spPr>
          <a:xfrm>
            <a:off x="4794900" y="4382950"/>
            <a:ext cx="2112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Alice’s </a:t>
            </a:r>
            <a:r>
              <a:rPr lang="en" sz="180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Private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Key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283" name="Google Shape;1283;p65"/>
          <p:cNvCxnSpPr>
            <a:stCxn id="1275" idx="2"/>
            <a:endCxn id="1280" idx="3"/>
          </p:cNvCxnSpPr>
          <p:nvPr/>
        </p:nvCxnSpPr>
        <p:spPr>
          <a:xfrm rot="5400000">
            <a:off x="6667950" y="2992175"/>
            <a:ext cx="728400" cy="9309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4" name="Google Shape;1284;p65"/>
          <p:cNvSpPr/>
          <p:nvPr/>
        </p:nvSpPr>
        <p:spPr>
          <a:xfrm>
            <a:off x="2870925" y="3102488"/>
            <a:ext cx="1006800" cy="14391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Hello, Alice!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85" name="Google Shape;1285;p65"/>
          <p:cNvCxnSpPr>
            <a:stCxn id="1280" idx="1"/>
            <a:endCxn id="1284" idx="3"/>
          </p:cNvCxnSpPr>
          <p:nvPr/>
        </p:nvCxnSpPr>
        <p:spPr>
          <a:xfrm flipH="1">
            <a:off x="3877650" y="3821750"/>
            <a:ext cx="11793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6" name="Google Shape;128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5" y="2928575"/>
            <a:ext cx="1532007" cy="178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65"/>
          <p:cNvSpPr txBox="1"/>
          <p:nvPr/>
        </p:nvSpPr>
        <p:spPr>
          <a:xfrm>
            <a:off x="62925" y="4496500"/>
            <a:ext cx="1787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Alice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receives.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288" name="Google Shape;1288;p65"/>
          <p:cNvCxnSpPr>
            <a:stCxn id="1284" idx="1"/>
            <a:endCxn id="1286" idx="3"/>
          </p:cNvCxnSpPr>
          <p:nvPr/>
        </p:nvCxnSpPr>
        <p:spPr>
          <a:xfrm flipH="1">
            <a:off x="1547625" y="3822038"/>
            <a:ext cx="13233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9" name="Google Shape;1289;p65"/>
          <p:cNvCxnSpPr>
            <a:stCxn id="1274" idx="3"/>
            <a:endCxn id="1275" idx="6"/>
          </p:cNvCxnSpPr>
          <p:nvPr/>
        </p:nvCxnSpPr>
        <p:spPr>
          <a:xfrm>
            <a:off x="5332338" y="1777463"/>
            <a:ext cx="2165400" cy="4878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0" name="Google Shape;1290;p65"/>
          <p:cNvCxnSpPr>
            <a:stCxn id="1273" idx="3"/>
            <a:endCxn id="1274" idx="1"/>
          </p:cNvCxnSpPr>
          <p:nvPr/>
        </p:nvCxnSpPr>
        <p:spPr>
          <a:xfrm>
            <a:off x="2926125" y="1777463"/>
            <a:ext cx="896400" cy="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1" name="Google Shape;1291;p65"/>
          <p:cNvCxnSpPr>
            <a:stCxn id="1276" idx="3"/>
            <a:endCxn id="1273" idx="1"/>
          </p:cNvCxnSpPr>
          <p:nvPr/>
        </p:nvCxnSpPr>
        <p:spPr>
          <a:xfrm>
            <a:off x="1284975" y="1777472"/>
            <a:ext cx="634500" cy="6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6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297" name="Google Shape;1297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6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Public-Key </a:t>
            </a:r>
            <a:r>
              <a:rPr lang="en"/>
              <a:t>Cryptography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look at specific scenarios to review the structure of asymmetric algorithms. Then you will research an article overview the SSL / TLS handshake.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67"/>
          <p:cNvSpPr txBox="1"/>
          <p:nvPr/>
        </p:nvSpPr>
        <p:spPr>
          <a:xfrm>
            <a:off x="2459925" y="3596725"/>
            <a:ext cx="3988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Public-Key </a:t>
            </a: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Cryptography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GNU Privacy Guard (GPG)</a:t>
            </a:r>
            <a:endParaRPr/>
          </a:p>
        </p:txBody>
      </p:sp>
      <p:sp>
        <p:nvSpPr>
          <p:cNvPr id="1310" name="Google Shape;1310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GPG is a command line tool program that allows users to easily: </a:t>
            </a:r>
            <a:endParaRPr/>
          </a:p>
        </p:txBody>
      </p:sp>
      <p:sp>
        <p:nvSpPr>
          <p:cNvPr id="1311" name="Google Shape;131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6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Generate public and private keys.</a:t>
            </a:r>
            <a:endParaRPr sz="1800"/>
          </a:p>
        </p:txBody>
      </p:sp>
      <p:sp>
        <p:nvSpPr>
          <p:cNvPr id="1313" name="Google Shape;1313;p6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Manage other’s public keys</a:t>
            </a:r>
            <a:endParaRPr sz="1800"/>
          </a:p>
        </p:txBody>
      </p:sp>
      <p:sp>
        <p:nvSpPr>
          <p:cNvPr id="1314" name="Google Shape;1314;p6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Encrypt and decrypt keys</a:t>
            </a:r>
            <a:endParaRPr sz="1800"/>
          </a:p>
        </p:txBody>
      </p:sp>
      <p:sp>
        <p:nvSpPr>
          <p:cNvPr id="1315" name="Google Shape;1315;p6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Sign documents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  <p:sp>
        <p:nvSpPr>
          <p:cNvPr id="1321" name="Google Shape;1321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6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Installing GPG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Mac users will need to install GPG.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(Pre-installed on Windows.)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7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Key Pairs and Encrypting with GPG</a:t>
            </a:r>
            <a:endParaRPr/>
          </a:p>
        </p:txBody>
      </p:sp>
      <p:sp>
        <p:nvSpPr>
          <p:cNvPr id="1329" name="Google Shape;1329;p70"/>
          <p:cNvSpPr txBox="1"/>
          <p:nvPr/>
        </p:nvSpPr>
        <p:spPr>
          <a:xfrm>
            <a:off x="2967600" y="765525"/>
            <a:ext cx="26529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pg --gen-key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pg --output encrypted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5 Minutes</a:t>
            </a:r>
            <a:endParaRPr/>
          </a:p>
        </p:txBody>
      </p:sp>
      <p:sp>
        <p:nvSpPr>
          <p:cNvPr id="1335" name="Google Shape;133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Encrypting with GPG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GPG to generate a public/private key pair, generate a revocation certificate, and encrypt / decrypt data.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block and stream ciphers.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public-key cryptography uses a key pair for encryption and decryption.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the command line program GPC to encrypt and sign documents with public and private keys.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Determine how digital signatures use private and public keys to generate and verify signatures.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digital certificates verify digital entities.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457575" y="1284250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457575" y="1827425"/>
            <a:ext cx="286500" cy="299700"/>
          </a:xfrm>
          <a:prstGeom prst="bevel">
            <a:avLst>
              <a:gd fmla="val 12500" name="adj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457575" y="2735175"/>
            <a:ext cx="286500" cy="299700"/>
          </a:xfrm>
          <a:prstGeom prst="bevel">
            <a:avLst>
              <a:gd fmla="val 12500" name="adj"/>
            </a:avLst>
          </a:prstGeom>
          <a:solidFill>
            <a:srgbClr val="F3F3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457575" y="4541513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4"/>
          <p:cNvSpPr/>
          <p:nvPr/>
        </p:nvSpPr>
        <p:spPr>
          <a:xfrm>
            <a:off x="457575" y="3638338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72"/>
          <p:cNvSpPr txBox="1"/>
          <p:nvPr/>
        </p:nvSpPr>
        <p:spPr>
          <a:xfrm>
            <a:off x="2459925" y="3596725"/>
            <a:ext cx="3988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Encrypting with GPG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7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block and stream ciphers.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public-key cryptography uses a key pair for encryption and decryption.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the command line program GPC to encrypt and sign documents with public and private keys.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Determine how digital signatures use private and public keys to generate and verify signatures.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digital certificates verify digital entities.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74"/>
          <p:cNvSpPr/>
          <p:nvPr/>
        </p:nvSpPr>
        <p:spPr>
          <a:xfrm>
            <a:off x="457575" y="1284250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74"/>
          <p:cNvSpPr/>
          <p:nvPr/>
        </p:nvSpPr>
        <p:spPr>
          <a:xfrm>
            <a:off x="457575" y="1827425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74"/>
          <p:cNvSpPr/>
          <p:nvPr/>
        </p:nvSpPr>
        <p:spPr>
          <a:xfrm>
            <a:off x="457575" y="2735175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4"/>
          <p:cNvSpPr/>
          <p:nvPr/>
        </p:nvSpPr>
        <p:spPr>
          <a:xfrm>
            <a:off x="457575" y="4541513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4"/>
          <p:cNvSpPr/>
          <p:nvPr/>
        </p:nvSpPr>
        <p:spPr>
          <a:xfrm>
            <a:off x="457575" y="3638338"/>
            <a:ext cx="286500" cy="2997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Signature</a:t>
            </a:r>
            <a:endParaRPr/>
          </a:p>
        </p:txBody>
      </p:sp>
      <p:sp>
        <p:nvSpPr>
          <p:cNvPr id="1365" name="Google Shape;1365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5"/>
          <p:cNvSpPr/>
          <p:nvPr/>
        </p:nvSpPr>
        <p:spPr>
          <a:xfrm>
            <a:off x="4572000" y="1190625"/>
            <a:ext cx="1509900" cy="975300"/>
          </a:xfrm>
          <a:prstGeom prst="frame">
            <a:avLst>
              <a:gd fmla="val 18271" name="adj1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Sign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67" name="Google Shape;1367;p75"/>
          <p:cNvSpPr/>
          <p:nvPr/>
        </p:nvSpPr>
        <p:spPr>
          <a:xfrm>
            <a:off x="2794175" y="958713"/>
            <a:ext cx="1006800" cy="14391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Hello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Bob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68" name="Google Shape;13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00" y="785100"/>
            <a:ext cx="1532007" cy="1786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9" name="Google Shape;1369;p75"/>
          <p:cNvCxnSpPr>
            <a:stCxn id="1367" idx="1"/>
            <a:endCxn id="1368" idx="3"/>
          </p:cNvCxnSpPr>
          <p:nvPr/>
        </p:nvCxnSpPr>
        <p:spPr>
          <a:xfrm flipH="1">
            <a:off x="1974875" y="1678263"/>
            <a:ext cx="819300" cy="600"/>
          </a:xfrm>
          <a:prstGeom prst="bentConnector3">
            <a:avLst>
              <a:gd fmla="val 4999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70" name="Google Shape;1370;p75"/>
          <p:cNvCxnSpPr>
            <a:stCxn id="1367" idx="3"/>
            <a:endCxn id="1366" idx="1"/>
          </p:cNvCxnSpPr>
          <p:nvPr/>
        </p:nvCxnSpPr>
        <p:spPr>
          <a:xfrm>
            <a:off x="3800975" y="1678263"/>
            <a:ext cx="771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1" name="Google Shape;1371;p75"/>
          <p:cNvSpPr/>
          <p:nvPr/>
        </p:nvSpPr>
        <p:spPr>
          <a:xfrm>
            <a:off x="6540200" y="2943850"/>
            <a:ext cx="1006800" cy="14391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Hello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Bob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4455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4EAA16B7</a:t>
            </a:r>
            <a:endParaRPr sz="11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2" name="Google Shape;1372;p75"/>
          <p:cNvSpPr txBox="1"/>
          <p:nvPr/>
        </p:nvSpPr>
        <p:spPr>
          <a:xfrm>
            <a:off x="4363000" y="2211300"/>
            <a:ext cx="21129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Alice’s </a:t>
            </a:r>
            <a:r>
              <a:rPr lang="en" sz="180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Private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Key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73" name="Google Shape;1373;p75"/>
          <p:cNvSpPr/>
          <p:nvPr/>
        </p:nvSpPr>
        <p:spPr>
          <a:xfrm>
            <a:off x="3257200" y="3175738"/>
            <a:ext cx="1509900" cy="975300"/>
          </a:xfrm>
          <a:prstGeom prst="frame">
            <a:avLst>
              <a:gd fmla="val 18271" name="adj1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Verify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74" name="Google Shape;137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50538">
            <a:off x="4124550" y="3752379"/>
            <a:ext cx="777037" cy="7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75"/>
          <p:cNvSpPr txBox="1"/>
          <p:nvPr/>
        </p:nvSpPr>
        <p:spPr>
          <a:xfrm>
            <a:off x="2956650" y="4151038"/>
            <a:ext cx="2034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Alice’s </a:t>
            </a:r>
            <a:r>
              <a:rPr lang="en" sz="1800">
                <a:solidFill>
                  <a:srgbClr val="6AA84F"/>
                </a:solidFill>
                <a:latin typeface="Roboto Medium"/>
                <a:ea typeface="Roboto Medium"/>
                <a:cs typeface="Roboto Medium"/>
                <a:sym typeface="Roboto Medium"/>
              </a:rPr>
              <a:t>Public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Key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376" name="Google Shape;1376;p75"/>
          <p:cNvCxnSpPr>
            <a:stCxn id="1371" idx="1"/>
            <a:endCxn id="1373" idx="3"/>
          </p:cNvCxnSpPr>
          <p:nvPr/>
        </p:nvCxnSpPr>
        <p:spPr>
          <a:xfrm flipH="1">
            <a:off x="4767200" y="3663400"/>
            <a:ext cx="17730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7" name="Google Shape;1377;p75"/>
          <p:cNvSpPr/>
          <p:nvPr/>
        </p:nvSpPr>
        <p:spPr>
          <a:xfrm>
            <a:off x="968238" y="2943838"/>
            <a:ext cx="1006800" cy="14391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Hello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Bob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78" name="Google Shape;137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25" y="3367713"/>
            <a:ext cx="1006800" cy="10152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9" name="Google Shape;1379;p75"/>
          <p:cNvCxnSpPr>
            <a:stCxn id="1373" idx="1"/>
            <a:endCxn id="1377" idx="3"/>
          </p:cNvCxnSpPr>
          <p:nvPr/>
        </p:nvCxnSpPr>
        <p:spPr>
          <a:xfrm flipH="1">
            <a:off x="1975000" y="3663388"/>
            <a:ext cx="12822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0" name="Google Shape;1380;p75"/>
          <p:cNvCxnSpPr>
            <a:stCxn id="1371" idx="0"/>
            <a:endCxn id="1381" idx="0"/>
          </p:cNvCxnSpPr>
          <p:nvPr/>
        </p:nvCxnSpPr>
        <p:spPr>
          <a:xfrm flipH="1" rot="5400000">
            <a:off x="5969000" y="1869250"/>
            <a:ext cx="1191000" cy="958200"/>
          </a:xfrm>
          <a:prstGeom prst="bentConnector3">
            <a:avLst>
              <a:gd fmla="val 9974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381" name="Google Shape;138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50552">
            <a:off x="5385472" y="1683954"/>
            <a:ext cx="926204" cy="88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Signing with GPG</a:t>
            </a:r>
            <a:endParaRPr/>
          </a:p>
        </p:txBody>
      </p:sp>
      <p:sp>
        <p:nvSpPr>
          <p:cNvPr id="1387" name="Google Shape;1387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GPG provides three different ways to sign documents:</a:t>
            </a:r>
            <a:endParaRPr/>
          </a:p>
        </p:txBody>
      </p:sp>
      <p:sp>
        <p:nvSpPr>
          <p:cNvPr id="1388" name="Google Shape;1388;p7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All at once: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GPG generates an encrypted message with an appended signature.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Clearsigned: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GPG generates a signature, which it attaches to the unencrypted message.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Detached signatures: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GPG generates an encrypted document without an appended signature as well as a separate file containing the signature.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9" name="Google Shape;1389;p7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7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396" name="Google Shape;1396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7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Signing Documents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GPG to sign documents, verify signatures, and generate clearsigned documents and detached  signatures.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8"/>
          <p:cNvSpPr txBox="1"/>
          <p:nvPr/>
        </p:nvSpPr>
        <p:spPr>
          <a:xfrm>
            <a:off x="2459925" y="3596725"/>
            <a:ext cx="3988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Signing Documents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7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Certificates</a:t>
            </a:r>
            <a:endParaRPr/>
          </a:p>
        </p:txBody>
      </p:sp>
      <p:sp>
        <p:nvSpPr>
          <p:cNvPr id="1409" name="Google Shape;1409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Certificates</a:t>
            </a:r>
            <a:endParaRPr/>
          </a:p>
        </p:txBody>
      </p:sp>
      <p:sp>
        <p:nvSpPr>
          <p:cNvPr id="1415" name="Google Shape;1415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We need a system for verifying the identity of digital servers...</a:t>
            </a:r>
            <a:endParaRPr i="1"/>
          </a:p>
        </p:txBody>
      </p:sp>
      <p:sp>
        <p:nvSpPr>
          <p:cNvPr id="1416" name="Google Shape;1416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80"/>
          <p:cNvSpPr txBox="1"/>
          <p:nvPr>
            <p:ph idx="3" type="body"/>
          </p:nvPr>
        </p:nvSpPr>
        <p:spPr>
          <a:xfrm>
            <a:off x="759625" y="1284250"/>
            <a:ext cx="80091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Digital Certificates</a:t>
            </a:r>
            <a:r>
              <a:rPr lang="en" sz="1500"/>
              <a:t> 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are a collection of data regarding the certificate owner’s identity, at minimum consisting of the </a:t>
            </a:r>
            <a:r>
              <a:rPr lang="en" sz="1500"/>
              <a:t>digital signature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500"/>
              <a:t>verification of the name associated with the certificate owner.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When you connect to a web server and attempt to open an encrypted connection, your browser will use digital certificates to:</a:t>
            </a:r>
            <a:endParaRPr sz="1500"/>
          </a:p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SzPts val="1500"/>
              <a:buChar char="✔"/>
            </a:pPr>
            <a:r>
              <a:rPr lang="en" sz="1500"/>
              <a:t>Validate the digital signature</a:t>
            </a:r>
            <a:endParaRPr sz="1500"/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SzPts val="1500"/>
              <a:buChar char="✔"/>
            </a:pPr>
            <a:r>
              <a:rPr lang="en" sz="1500"/>
              <a:t>Verify that the server is associated with the domain you’re browsing to</a:t>
            </a:r>
            <a:endParaRPr sz="1500"/>
          </a:p>
          <a:p>
            <a:pPr indent="-323850" lvl="0" marL="457200" rtl="0" algn="l">
              <a:spcBef>
                <a:spcPts val="700"/>
              </a:spcBef>
              <a:spcAft>
                <a:spcPts val="0"/>
              </a:spcAft>
              <a:buSzPts val="1500"/>
              <a:buChar char="✔"/>
            </a:pPr>
            <a:r>
              <a:rPr lang="en" sz="1500"/>
              <a:t>Check any other identifying information in the certificate. </a:t>
            </a:r>
            <a:endParaRPr sz="1500"/>
          </a:p>
          <a:p>
            <a:pPr indent="0" lvl="0" marL="0" rtl="0" algn="l">
              <a:spcBef>
                <a:spcPts val="700"/>
              </a:spcBef>
              <a:spcAft>
                <a:spcPts val="8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18" name="Google Shape;141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49" y="1284250"/>
            <a:ext cx="692824" cy="709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Certificate Authorities </a:t>
            </a:r>
            <a:endParaRPr/>
          </a:p>
        </p:txBody>
      </p:sp>
      <p:sp>
        <p:nvSpPr>
          <p:cNvPr id="1424" name="Google Shape;1424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Determining domain ownership is deferred to entities that issue digital signatures.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8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client requests a certificate from the CA and submits information verifying its identity, as well as a digital signature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7" name="Google Shape;1427;p8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CA verifies this information and then issues the certificate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8" name="Google Shape;1428;p8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 any of the identifying information is later found to be invalid, the certificate can be revoked, or publicly invalidated.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9" name="Google Shape;1429;p81"/>
          <p:cNvSpPr/>
          <p:nvPr/>
        </p:nvSpPr>
        <p:spPr>
          <a:xfrm>
            <a:off x="405500" y="3869125"/>
            <a:ext cx="853800" cy="71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0" name="Google Shape;143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00" y="3799675"/>
            <a:ext cx="853798" cy="8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81"/>
          <p:cNvSpPr txBox="1"/>
          <p:nvPr/>
        </p:nvSpPr>
        <p:spPr>
          <a:xfrm>
            <a:off x="1440600" y="3919000"/>
            <a:ext cx="7352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This mode requires </a:t>
            </a:r>
            <a:r>
              <a:rPr i="1" lang="en">
                <a:latin typeface="Roboto Light"/>
                <a:ea typeface="Roboto Light"/>
                <a:cs typeface="Roboto Light"/>
                <a:sym typeface="Roboto Light"/>
              </a:rPr>
              <a:t>everyone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to trust the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certificate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authority. If the CA get compromised, everyone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loses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  <p:sp>
        <p:nvSpPr>
          <p:cNvPr id="1044" name="Google Shape;1044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Cryptography Refresher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you’ll review the topics covered last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437" name="Google Shape;1437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/>
              <a:t>Certificate</a:t>
            </a:r>
            <a:r>
              <a:rPr lang="en"/>
              <a:t> Authorities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answer questions pertaining to certificate authorities and the web of trust.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83"/>
          <p:cNvSpPr txBox="1"/>
          <p:nvPr/>
        </p:nvSpPr>
        <p:spPr>
          <a:xfrm>
            <a:off x="2459925" y="3596725"/>
            <a:ext cx="3988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Certificate Authorities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450" name="Google Shape;1450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/>
              <a:t>Inspecting</a:t>
            </a:r>
            <a:r>
              <a:rPr lang="en"/>
              <a:t> Certificates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work with a partner to research, inspect, and answer questions about different types of certificates. 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85"/>
          <p:cNvSpPr txBox="1"/>
          <p:nvPr/>
        </p:nvSpPr>
        <p:spPr>
          <a:xfrm>
            <a:off x="2459925" y="3596725"/>
            <a:ext cx="3988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Certificate Authorities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8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 and contrast block and stream ciphers.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public-key cryptography uses a key pair for encryption and decryption.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the command line program GPC to encrypt and sign documents with public and private keys.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Determine how digital signatures use private and public keys to generate and verify signatures.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Describe how digital certificates verify digital entities.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86"/>
          <p:cNvSpPr/>
          <p:nvPr/>
        </p:nvSpPr>
        <p:spPr>
          <a:xfrm>
            <a:off x="457575" y="1284250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86"/>
          <p:cNvSpPr/>
          <p:nvPr/>
        </p:nvSpPr>
        <p:spPr>
          <a:xfrm>
            <a:off x="457575" y="1827425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86"/>
          <p:cNvSpPr/>
          <p:nvPr/>
        </p:nvSpPr>
        <p:spPr>
          <a:xfrm>
            <a:off x="457575" y="2735175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86"/>
          <p:cNvSpPr/>
          <p:nvPr/>
        </p:nvSpPr>
        <p:spPr>
          <a:xfrm>
            <a:off x="457575" y="4541513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86"/>
          <p:cNvSpPr/>
          <p:nvPr/>
        </p:nvSpPr>
        <p:spPr>
          <a:xfrm>
            <a:off x="457575" y="3638338"/>
            <a:ext cx="286500" cy="2997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6"/>
          <p:cNvSpPr txBox="1"/>
          <p:nvPr/>
        </p:nvSpPr>
        <p:spPr>
          <a:xfrm>
            <a:off x="2459925" y="3596725"/>
            <a:ext cx="3988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Cryptography Refresher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vs. Stream Cipher</a:t>
            </a:r>
            <a:endParaRPr/>
          </a:p>
        </p:txBody>
      </p:sp>
      <p:sp>
        <p:nvSpPr>
          <p:cNvPr id="1057" name="Google Shape;1057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vs. Stream Ciphers</a:t>
            </a:r>
            <a:endParaRPr/>
          </a:p>
        </p:txBody>
      </p:sp>
      <p:sp>
        <p:nvSpPr>
          <p:cNvPr id="1063" name="Google Shape;1063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ciphers can operate on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bits</a:t>
            </a:r>
            <a:r>
              <a:rPr lang="en"/>
              <a:t> in either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block mode</a:t>
            </a:r>
            <a:r>
              <a:rPr lang="en"/>
              <a:t> or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stream mode</a:t>
            </a:r>
            <a:r>
              <a:rPr lang="en"/>
              <a:t>. </a:t>
            </a:r>
            <a:endParaRPr/>
          </a:p>
        </p:txBody>
      </p:sp>
      <p:sp>
        <p:nvSpPr>
          <p:cNvPr id="1064" name="Google Shape;106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Block cipher mode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breaks input data into a block of fixed size, perform encryptions on the bits of each block separately, and then combine the results to generate their final output.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Stream cipher mode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encrypts each bit mone at a time without decomposing the input stream into blocks.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59"/>
          <p:cNvSpPr/>
          <p:nvPr/>
        </p:nvSpPr>
        <p:spPr>
          <a:xfrm rot="10800000">
            <a:off x="73125" y="1398550"/>
            <a:ext cx="812100" cy="3358500"/>
          </a:xfrm>
          <a:prstGeom prst="curvedLeftArrow">
            <a:avLst>
              <a:gd fmla="val 25000" name="adj1"/>
              <a:gd fmla="val 53327" name="adj2"/>
              <a:gd fmla="val 32612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9"/>
          <p:cNvSpPr/>
          <p:nvPr/>
        </p:nvSpPr>
        <p:spPr>
          <a:xfrm>
            <a:off x="907113" y="2810950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59"/>
          <p:cNvSpPr/>
          <p:nvPr/>
        </p:nvSpPr>
        <p:spPr>
          <a:xfrm>
            <a:off x="1777000" y="2810950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3" name="Google Shape;1073;p59"/>
          <p:cNvSpPr/>
          <p:nvPr/>
        </p:nvSpPr>
        <p:spPr>
          <a:xfrm>
            <a:off x="2646875" y="2810950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4" name="Google Shape;1074;p59"/>
          <p:cNvSpPr/>
          <p:nvPr/>
        </p:nvSpPr>
        <p:spPr>
          <a:xfrm>
            <a:off x="3538613" y="2810950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59"/>
          <p:cNvSpPr/>
          <p:nvPr/>
        </p:nvSpPr>
        <p:spPr>
          <a:xfrm flipH="1">
            <a:off x="4568325" y="2802238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6" name="Google Shape;1076;p59"/>
          <p:cNvSpPr/>
          <p:nvPr/>
        </p:nvSpPr>
        <p:spPr>
          <a:xfrm flipH="1">
            <a:off x="5455638" y="2802238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7" name="Google Shape;1077;p59"/>
          <p:cNvSpPr/>
          <p:nvPr/>
        </p:nvSpPr>
        <p:spPr>
          <a:xfrm flipH="1">
            <a:off x="6294963" y="2810950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8" name="Google Shape;1078;p59"/>
          <p:cNvSpPr/>
          <p:nvPr/>
        </p:nvSpPr>
        <p:spPr>
          <a:xfrm flipH="1">
            <a:off x="7088038" y="2802238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9" name="Google Shape;1079;p59"/>
          <p:cNvSpPr/>
          <p:nvPr/>
        </p:nvSpPr>
        <p:spPr>
          <a:xfrm>
            <a:off x="1188975" y="2439900"/>
            <a:ext cx="97800" cy="419400"/>
          </a:xfrm>
          <a:prstGeom prst="can">
            <a:avLst>
              <a:gd fmla="val 636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9"/>
          <p:cNvSpPr/>
          <p:nvPr/>
        </p:nvSpPr>
        <p:spPr>
          <a:xfrm>
            <a:off x="2058438" y="2439900"/>
            <a:ext cx="97800" cy="419400"/>
          </a:xfrm>
          <a:prstGeom prst="can">
            <a:avLst>
              <a:gd fmla="val 636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59"/>
          <p:cNvSpPr/>
          <p:nvPr/>
        </p:nvSpPr>
        <p:spPr>
          <a:xfrm>
            <a:off x="2912925" y="2439900"/>
            <a:ext cx="97800" cy="419400"/>
          </a:xfrm>
          <a:prstGeom prst="can">
            <a:avLst>
              <a:gd fmla="val 636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9"/>
          <p:cNvSpPr/>
          <p:nvPr/>
        </p:nvSpPr>
        <p:spPr>
          <a:xfrm>
            <a:off x="3799000" y="2499425"/>
            <a:ext cx="97800" cy="419400"/>
          </a:xfrm>
          <a:prstGeom prst="can">
            <a:avLst>
              <a:gd fmla="val 636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59"/>
          <p:cNvSpPr/>
          <p:nvPr/>
        </p:nvSpPr>
        <p:spPr>
          <a:xfrm>
            <a:off x="4838950" y="2415888"/>
            <a:ext cx="97800" cy="450000"/>
          </a:xfrm>
          <a:prstGeom prst="can">
            <a:avLst>
              <a:gd fmla="val 636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9"/>
          <p:cNvSpPr/>
          <p:nvPr/>
        </p:nvSpPr>
        <p:spPr>
          <a:xfrm>
            <a:off x="5680063" y="2431188"/>
            <a:ext cx="97800" cy="419400"/>
          </a:xfrm>
          <a:prstGeom prst="can">
            <a:avLst>
              <a:gd fmla="val 636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59"/>
          <p:cNvSpPr/>
          <p:nvPr/>
        </p:nvSpPr>
        <p:spPr>
          <a:xfrm>
            <a:off x="6565538" y="2461200"/>
            <a:ext cx="74100" cy="419400"/>
          </a:xfrm>
          <a:prstGeom prst="can">
            <a:avLst>
              <a:gd fmla="val 636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59"/>
          <p:cNvSpPr/>
          <p:nvPr/>
        </p:nvSpPr>
        <p:spPr>
          <a:xfrm>
            <a:off x="7311050" y="2490713"/>
            <a:ext cx="97800" cy="419400"/>
          </a:xfrm>
          <a:prstGeom prst="can">
            <a:avLst>
              <a:gd fmla="val 6366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Ciphers</a:t>
            </a:r>
            <a:endParaRPr/>
          </a:p>
        </p:txBody>
      </p:sp>
      <p:sp>
        <p:nvSpPr>
          <p:cNvPr id="1088" name="Google Shape;1088;p59"/>
          <p:cNvSpPr txBox="1"/>
          <p:nvPr>
            <p:ph idx="1" type="subTitle"/>
          </p:nvPr>
        </p:nvSpPr>
        <p:spPr>
          <a:xfrm>
            <a:off x="0" y="5921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ciphers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breaks input data into fixed-sized blocks and then encrypt each block separately.</a:t>
            </a:r>
            <a:r>
              <a:rPr lang="en"/>
              <a:t> </a:t>
            </a:r>
            <a:endParaRPr/>
          </a:p>
        </p:txBody>
      </p:sp>
      <p:sp>
        <p:nvSpPr>
          <p:cNvPr id="1089" name="Google Shape;108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59"/>
          <p:cNvSpPr/>
          <p:nvPr/>
        </p:nvSpPr>
        <p:spPr>
          <a:xfrm>
            <a:off x="922525" y="2024850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1" name="Google Shape;1091;p59"/>
          <p:cNvSpPr/>
          <p:nvPr/>
        </p:nvSpPr>
        <p:spPr>
          <a:xfrm>
            <a:off x="1784288" y="2024850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2" name="Google Shape;1092;p59"/>
          <p:cNvSpPr/>
          <p:nvPr/>
        </p:nvSpPr>
        <p:spPr>
          <a:xfrm>
            <a:off x="2646038" y="2024850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3" name="Google Shape;1093;p59"/>
          <p:cNvSpPr/>
          <p:nvPr/>
        </p:nvSpPr>
        <p:spPr>
          <a:xfrm>
            <a:off x="3554325" y="2024850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4" name="Google Shape;1094;p59"/>
          <p:cNvSpPr/>
          <p:nvPr/>
        </p:nvSpPr>
        <p:spPr>
          <a:xfrm flipH="1">
            <a:off x="4527013" y="2016138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5" name="Google Shape;1095;p59"/>
          <p:cNvSpPr/>
          <p:nvPr/>
        </p:nvSpPr>
        <p:spPr>
          <a:xfrm flipH="1">
            <a:off x="5409738" y="2016138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6" name="Google Shape;1096;p59"/>
          <p:cNvSpPr/>
          <p:nvPr/>
        </p:nvSpPr>
        <p:spPr>
          <a:xfrm flipH="1">
            <a:off x="6228125" y="2024850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7" name="Google Shape;1097;p59"/>
          <p:cNvSpPr/>
          <p:nvPr/>
        </p:nvSpPr>
        <p:spPr>
          <a:xfrm flipH="1">
            <a:off x="7047925" y="2016138"/>
            <a:ext cx="661500" cy="533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8 bits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8" name="Google Shape;1098;p59"/>
          <p:cNvSpPr/>
          <p:nvPr/>
        </p:nvSpPr>
        <p:spPr>
          <a:xfrm>
            <a:off x="714300" y="4461325"/>
            <a:ext cx="7037100" cy="364800"/>
          </a:xfrm>
          <a:prstGeom prst="cube">
            <a:avLst>
              <a:gd fmla="val 3064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64-bit output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9" name="Google Shape;1099;p59"/>
          <p:cNvSpPr/>
          <p:nvPr/>
        </p:nvSpPr>
        <p:spPr>
          <a:xfrm>
            <a:off x="922500" y="1344000"/>
            <a:ext cx="7037100" cy="364800"/>
          </a:xfrm>
          <a:prstGeom prst="cube">
            <a:avLst>
              <a:gd fmla="val 3064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64-bit input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0" name="Google Shape;1100;p59"/>
          <p:cNvSpPr/>
          <p:nvPr/>
        </p:nvSpPr>
        <p:spPr>
          <a:xfrm flipH="1">
            <a:off x="714300" y="3716225"/>
            <a:ext cx="7037100" cy="364800"/>
          </a:xfrm>
          <a:prstGeom prst="cube">
            <a:avLst>
              <a:gd fmla="val 3064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64-bit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scrambler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01" name="Google Shape;1101;p59"/>
          <p:cNvCxnSpPr>
            <a:stCxn id="1071" idx="3"/>
          </p:cNvCxnSpPr>
          <p:nvPr/>
        </p:nvCxnSpPr>
        <p:spPr>
          <a:xfrm>
            <a:off x="1171150" y="3344650"/>
            <a:ext cx="217200" cy="401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59"/>
          <p:cNvCxnSpPr>
            <a:stCxn id="1072" idx="3"/>
          </p:cNvCxnSpPr>
          <p:nvPr/>
        </p:nvCxnSpPr>
        <p:spPr>
          <a:xfrm>
            <a:off x="2041038" y="3344650"/>
            <a:ext cx="288300" cy="410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3" name="Google Shape;1103;p59"/>
          <p:cNvCxnSpPr>
            <a:stCxn id="1073" idx="3"/>
          </p:cNvCxnSpPr>
          <p:nvPr/>
        </p:nvCxnSpPr>
        <p:spPr>
          <a:xfrm>
            <a:off x="2910913" y="3344650"/>
            <a:ext cx="331800" cy="4104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4" name="Google Shape;1104;p59"/>
          <p:cNvCxnSpPr>
            <a:stCxn id="1074" idx="3"/>
            <a:endCxn id="1100" idx="0"/>
          </p:cNvCxnSpPr>
          <p:nvPr/>
        </p:nvCxnSpPr>
        <p:spPr>
          <a:xfrm>
            <a:off x="3802650" y="3344650"/>
            <a:ext cx="374400" cy="371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5" name="Google Shape;1105;p59"/>
          <p:cNvCxnSpPr>
            <a:stCxn id="1075" idx="3"/>
          </p:cNvCxnSpPr>
          <p:nvPr/>
        </p:nvCxnSpPr>
        <p:spPr>
          <a:xfrm flipH="1">
            <a:off x="4714988" y="3335938"/>
            <a:ext cx="250800" cy="4191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6" name="Google Shape;1106;p59"/>
          <p:cNvCxnSpPr>
            <a:stCxn id="1076" idx="3"/>
          </p:cNvCxnSpPr>
          <p:nvPr/>
        </p:nvCxnSpPr>
        <p:spPr>
          <a:xfrm flipH="1">
            <a:off x="5665300" y="3335938"/>
            <a:ext cx="187800" cy="4377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7" name="Google Shape;1107;p59"/>
          <p:cNvCxnSpPr>
            <a:stCxn id="1077" idx="3"/>
          </p:cNvCxnSpPr>
          <p:nvPr/>
        </p:nvCxnSpPr>
        <p:spPr>
          <a:xfrm flipH="1">
            <a:off x="6373525" y="3344650"/>
            <a:ext cx="318900" cy="429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8" name="Google Shape;1108;p59"/>
          <p:cNvCxnSpPr>
            <a:stCxn id="1078" idx="3"/>
          </p:cNvCxnSpPr>
          <p:nvPr/>
        </p:nvCxnSpPr>
        <p:spPr>
          <a:xfrm flipH="1">
            <a:off x="7128200" y="3335938"/>
            <a:ext cx="357300" cy="409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9" name="Google Shape;1109;p59"/>
          <p:cNvCxnSpPr>
            <a:stCxn id="1090" idx="0"/>
          </p:cNvCxnSpPr>
          <p:nvPr/>
        </p:nvCxnSpPr>
        <p:spPr>
          <a:xfrm flipH="1" rot="10800000">
            <a:off x="1319988" y="1705050"/>
            <a:ext cx="189600" cy="3198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0" name="Google Shape;1110;p59"/>
          <p:cNvCxnSpPr>
            <a:stCxn id="1091" idx="0"/>
          </p:cNvCxnSpPr>
          <p:nvPr/>
        </p:nvCxnSpPr>
        <p:spPr>
          <a:xfrm flipH="1" rot="10800000">
            <a:off x="2181750" y="1723950"/>
            <a:ext cx="175800" cy="300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1" name="Google Shape;1111;p59"/>
          <p:cNvCxnSpPr>
            <a:stCxn id="1092" idx="0"/>
          </p:cNvCxnSpPr>
          <p:nvPr/>
        </p:nvCxnSpPr>
        <p:spPr>
          <a:xfrm flipH="1" rot="10800000">
            <a:off x="3043500" y="1714350"/>
            <a:ext cx="124500" cy="3105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2" name="Google Shape;1112;p59"/>
          <p:cNvCxnSpPr>
            <a:stCxn id="1093" idx="0"/>
          </p:cNvCxnSpPr>
          <p:nvPr/>
        </p:nvCxnSpPr>
        <p:spPr>
          <a:xfrm flipH="1" rot="10800000">
            <a:off x="3951788" y="1705050"/>
            <a:ext cx="129600" cy="3198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3" name="Google Shape;1113;p59"/>
          <p:cNvCxnSpPr>
            <a:stCxn id="1094" idx="0"/>
          </p:cNvCxnSpPr>
          <p:nvPr/>
        </p:nvCxnSpPr>
        <p:spPr>
          <a:xfrm rot="10800000">
            <a:off x="4640450" y="1733238"/>
            <a:ext cx="150600" cy="282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4" name="Google Shape;1114;p59"/>
          <p:cNvCxnSpPr>
            <a:stCxn id="1095" idx="0"/>
          </p:cNvCxnSpPr>
          <p:nvPr/>
        </p:nvCxnSpPr>
        <p:spPr>
          <a:xfrm rot="10800000">
            <a:off x="5497675" y="1733238"/>
            <a:ext cx="176100" cy="282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5" name="Google Shape;1115;p59"/>
          <p:cNvCxnSpPr>
            <a:stCxn id="1096" idx="0"/>
          </p:cNvCxnSpPr>
          <p:nvPr/>
        </p:nvCxnSpPr>
        <p:spPr>
          <a:xfrm rot="10800000">
            <a:off x="6271063" y="1723950"/>
            <a:ext cx="221100" cy="3009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6" name="Google Shape;1116;p59"/>
          <p:cNvCxnSpPr>
            <a:stCxn id="1097" idx="0"/>
          </p:cNvCxnSpPr>
          <p:nvPr/>
        </p:nvCxnSpPr>
        <p:spPr>
          <a:xfrm rot="10800000">
            <a:off x="7090863" y="1723938"/>
            <a:ext cx="221100" cy="292200"/>
          </a:xfrm>
          <a:prstGeom prst="straightConnector1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7" name="Google Shape;1117;p59"/>
          <p:cNvCxnSpPr/>
          <p:nvPr/>
        </p:nvCxnSpPr>
        <p:spPr>
          <a:xfrm>
            <a:off x="1360425" y="4081250"/>
            <a:ext cx="1239300" cy="4194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8" name="Google Shape;1118;p59"/>
          <p:cNvCxnSpPr/>
          <p:nvPr/>
        </p:nvCxnSpPr>
        <p:spPr>
          <a:xfrm flipH="1">
            <a:off x="1108700" y="4081250"/>
            <a:ext cx="1183500" cy="4473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9" name="Google Shape;1119;p59"/>
          <p:cNvCxnSpPr/>
          <p:nvPr/>
        </p:nvCxnSpPr>
        <p:spPr>
          <a:xfrm>
            <a:off x="3074925" y="4081250"/>
            <a:ext cx="847800" cy="4008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0" name="Google Shape;1120;p59"/>
          <p:cNvCxnSpPr/>
          <p:nvPr/>
        </p:nvCxnSpPr>
        <p:spPr>
          <a:xfrm flipH="1">
            <a:off x="3335950" y="4071950"/>
            <a:ext cx="689400" cy="4380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1" name="Google Shape;1121;p59"/>
          <p:cNvCxnSpPr/>
          <p:nvPr/>
        </p:nvCxnSpPr>
        <p:spPr>
          <a:xfrm>
            <a:off x="4742825" y="4081250"/>
            <a:ext cx="1099500" cy="4101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2" name="Google Shape;1122;p59"/>
          <p:cNvCxnSpPr/>
          <p:nvPr/>
        </p:nvCxnSpPr>
        <p:spPr>
          <a:xfrm>
            <a:off x="5795750" y="4081250"/>
            <a:ext cx="1164900" cy="4101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3" name="Google Shape;1123;p59"/>
          <p:cNvCxnSpPr/>
          <p:nvPr/>
        </p:nvCxnSpPr>
        <p:spPr>
          <a:xfrm flipH="1">
            <a:off x="4957250" y="4090575"/>
            <a:ext cx="2077800" cy="4194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larger the block size, the stronger the </a:t>
            </a:r>
            <a:r>
              <a:rPr lang="en"/>
              <a:t>encryption</a:t>
            </a:r>
            <a:r>
              <a:rPr lang="en"/>
              <a:t>. </a:t>
            </a:r>
            <a:endParaRPr/>
          </a:p>
        </p:txBody>
      </p:sp>
      <p:sp>
        <p:nvSpPr>
          <p:cNvPr id="1129" name="Google Shape;1129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1135" name="Google Shape;1135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Sometime, you’ll want to </a:t>
            </a:r>
            <a:r>
              <a:rPr i="1" lang="en"/>
              <a:t>encrypt</a:t>
            </a:r>
            <a:r>
              <a:rPr i="1" lang="en"/>
              <a:t> 254 bits in a 256-bit block size encryption, </a:t>
            </a:r>
            <a:r>
              <a:rPr i="1" lang="en">
                <a:solidFill>
                  <a:schemeClr val="dk1"/>
                </a:solidFill>
              </a:rPr>
              <a:t>But block ciphers must work with data that fits exactly within a block algorithm.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136" name="Google Shape;1136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1"/>
          <p:cNvSpPr txBox="1"/>
          <p:nvPr>
            <p:ph idx="3" type="body"/>
          </p:nvPr>
        </p:nvSpPr>
        <p:spPr>
          <a:xfrm>
            <a:off x="475350" y="1686550"/>
            <a:ext cx="8668500" cy="3121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Padding bits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is the process of adding bits to the end of a message to “fill out” the space discrepancy between a short message and the block size.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PSCK5/7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is the most common method of padding, the process of padding a short message with the number of bytes left to fill: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Padding a 6-bit message in an 8-bit block: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hello!\x02\x02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Padding a 4-bit message in an 8-bit block: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hey!\x04\x04\x04\x04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38" name="Google Shape;11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50" y="1509501"/>
            <a:ext cx="689401" cy="10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